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Default Extension="wmf" ContentType="image/x-wmf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  <p:sldMasterId id="2147483720" r:id="rId6"/>
    <p:sldMasterId id="2147483732" r:id="rId7"/>
    <p:sldMasterId id="2147483780" r:id="rId8"/>
  </p:sldMasterIdLst>
  <p:notesMasterIdLst>
    <p:notesMasterId r:id="rId19"/>
  </p:notesMasterIdLst>
  <p:sldIdLst>
    <p:sldId id="256" r:id="rId9"/>
    <p:sldId id="257" r:id="rId10"/>
    <p:sldId id="258" r:id="rId11"/>
    <p:sldId id="259" r:id="rId12"/>
    <p:sldId id="260" r:id="rId13"/>
    <p:sldId id="261" r:id="rId14"/>
    <p:sldId id="262" r:id="rId15"/>
    <p:sldId id="263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tableStyles" Target="tableStyles.xml"/><Relationship Id="rId10" Type="http://schemas.openxmlformats.org/officeDocument/2006/relationships/slide" Target="slides/slide2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8E7C89-2A90-4D7F-BA00-E3C11AD344AE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B240EB-FD62-441B-B042-D767FF452C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B240EB-FD62-441B-B042-D767FF452C0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>
            <a:lvl1pPr marL="0" indent="0" algn="ctr">
              <a:buFontTx/>
              <a:buNone/>
              <a:defRPr sz="3600" b="1" i="1"/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74638"/>
            <a:ext cx="16192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274638"/>
            <a:ext cx="4705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08395-6541-4680-85B8-E88164B34BD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E9FFB-41CD-4EA5-BA0E-FB94FD30A45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FFBFE-2DB2-4045-B3BE-E0AA40007814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CCC63-0FAC-4276-A737-5792B0D44E7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09A7A-B946-49C4-9FAF-0A3B53469F98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8B60-206F-4F8C-9B35-746FCD44D01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AF43ED-02D6-4234-95DD-0064E017F1D3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21C8-2A65-40C8-BA91-F2C41FA5C77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DDC803-547B-4A12-8F07-705EE154118A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013D2-E079-405A-B1BB-C248518B09C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AEEBC6-2952-442C-B677-10C243EF196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85981-981B-48F9-9DD6-9837ECB9F0F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870DE-04FF-4CBE-AAED-FEB044E6D67D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BC65-A22B-428E-9FE2-3FE78836BA2D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CC09B-A6D2-4B33-9142-5B0FF2C5469B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21D50-FA8C-42B2-9380-F3D7D36B0CBA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38BC7D-7B2D-4B9B-9A15-D448349A190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31A6D-AECD-4248-858F-4ED341BB68E8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53D0D4-F750-4918-8683-3B86365D64C0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4D181-7416-4081-B593-21C9F170E756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5AE94-9EAD-4B07-9B3E-DD079876013F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F24E8-4841-415C-B27A-4B349181C1F9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>
            <a:lvl1pPr marL="0" indent="0" algn="ctr">
              <a:buFontTx/>
              <a:buNone/>
              <a:defRPr sz="3600" b="1" i="1"/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74638"/>
            <a:ext cx="16192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274638"/>
            <a:ext cx="4705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08395-6541-4680-85B8-E88164B34BD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E9FFB-41CD-4EA5-BA0E-FB94FD30A45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FFBFE-2DB2-4045-B3BE-E0AA40007814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CCC63-0FAC-4276-A737-5792B0D44E7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09A7A-B946-49C4-9FAF-0A3B53469F98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8B60-206F-4F8C-9B35-746FCD44D01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AF43ED-02D6-4234-95DD-0064E017F1D3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21C8-2A65-40C8-BA91-F2C41FA5C77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DDC803-547B-4A12-8F07-705EE154118A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013D2-E079-405A-B1BB-C248518B09C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AEEBC6-2952-442C-B677-10C243EF196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85981-981B-48F9-9DD6-9837ECB9F0F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870DE-04FF-4CBE-AAED-FEB044E6D67D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BC65-A22B-428E-9FE2-3FE78836BA2D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CC09B-A6D2-4B33-9142-5B0FF2C5469B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21D50-FA8C-42B2-9380-F3D7D36B0CBA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38BC7D-7B2D-4B9B-9A15-D448349A190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31A6D-AECD-4248-858F-4ED341BB68E8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53D0D4-F750-4918-8683-3B86365D64C0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4D181-7416-4081-B593-21C9F170E756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5AE94-9EAD-4B07-9B3E-DD079876013F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F24E8-4841-415C-B27A-4B349181C1F9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147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5400"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95800"/>
            <a:ext cx="6400800" cy="1143000"/>
          </a:xfrm>
        </p:spPr>
        <p:txBody>
          <a:bodyPr/>
          <a:lstStyle>
            <a:lvl1pPr marL="0" indent="0" algn="ctr">
              <a:buFontTx/>
              <a:buNone/>
              <a:defRPr sz="3600" b="1" i="1"/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4500" y="1600200"/>
            <a:ext cx="31623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67550" y="274638"/>
            <a:ext cx="16192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274638"/>
            <a:ext cx="47053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608395-6541-4680-85B8-E88164B34BD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E9FFB-41CD-4EA5-BA0E-FB94FD30A45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3FFBFE-2DB2-4045-B3BE-E0AA40007814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CCC63-0FAC-4276-A737-5792B0D44E70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709A7A-B946-49C4-9FAF-0A3B53469F98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38B60-206F-4F8C-9B35-746FCD44D01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AF43ED-02D6-4234-95DD-0064E017F1D3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4521C8-2A65-40C8-BA91-F2C41FA5C77C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DDC803-547B-4A12-8F07-705EE154118A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013D2-E079-405A-B1BB-C248518B09C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AAEEBC6-2952-442C-B677-10C243EF196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D85981-981B-48F9-9DD6-9837ECB9F0F1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C870DE-04FF-4CBE-AAED-FEB044E6D67D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44BC65-A22B-428E-9FE2-3FE78836BA2D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DCC09B-A6D2-4B33-9142-5B0FF2C5469B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321D50-FA8C-42B2-9380-F3D7D36B0CBA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238BC7D-7B2D-4B9B-9A15-D448349A1906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231A6D-AECD-4248-858F-4ED341BB68E8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53D0D4-F750-4918-8683-3B86365D64C0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64D181-7416-4081-B593-21C9F170E756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B25AE94-9EAD-4B07-9B3E-DD079876013F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7F24E8-4841-415C-B27A-4B349181C1F9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76400"/>
            <a:ext cx="3771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8700" y="1676400"/>
            <a:ext cx="37719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381000"/>
            <a:ext cx="19240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381000"/>
            <a:ext cx="56197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2.wm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wm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zh-TW" smtClean="0"/>
              <a:t>Haga clic para modificar el estilo de texto del patrón</a:t>
            </a:r>
          </a:p>
          <a:p>
            <a:pPr lvl="1"/>
            <a:r>
              <a:rPr lang="es-ES" altLang="zh-TW" smtClean="0"/>
              <a:t>Segundo nivel</a:t>
            </a:r>
          </a:p>
          <a:p>
            <a:pPr lvl="2"/>
            <a:r>
              <a:rPr lang="es-ES" altLang="zh-TW" smtClean="0"/>
              <a:t>Tercer nivel</a:t>
            </a:r>
          </a:p>
          <a:p>
            <a:pPr lvl="3"/>
            <a:r>
              <a:rPr lang="es-ES" altLang="zh-TW" smtClean="0"/>
              <a:t>Cuarto nivel</a:t>
            </a:r>
          </a:p>
          <a:p>
            <a:pPr lvl="4"/>
            <a:r>
              <a:rPr lang="es-ES" altLang="zh-TW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新細明體" charset="-120"/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新細明體" charset="-12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新細明體" charset="-120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6F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133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74638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38175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6699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81750"/>
            <a:ext cx="533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669900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810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FA2F193-BD93-4E2F-836F-999DFB28AB0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824236-6C00-4A22-9C1C-24858C758EDF}" type="slidenum">
              <a:rPr lang="en-IN"/>
              <a:pPr/>
              <a:t>‹#›</a:t>
            </a:fld>
            <a:endParaRPr lang="en-IN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3810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57200" y="1371600"/>
            <a:ext cx="8229600" cy="0"/>
          </a:xfrm>
          <a:prstGeom prst="lin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6F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133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74638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38175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6699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81750"/>
            <a:ext cx="533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669900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810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FA2F193-BD93-4E2F-836F-999DFB28AB0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824236-6C00-4A22-9C1C-24858C758EDF}" type="slidenum">
              <a:rPr lang="en-IN"/>
              <a:pPr/>
              <a:t>‹#›</a:t>
            </a:fld>
            <a:endParaRPr lang="en-IN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3810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57200" y="1371600"/>
            <a:ext cx="8229600" cy="0"/>
          </a:xfrm>
          <a:prstGeom prst="lin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E6FF9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2133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274638"/>
            <a:ext cx="6477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600200"/>
            <a:ext cx="64770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381750"/>
            <a:ext cx="1981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folHlink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07/02/2012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09800" y="6381750"/>
            <a:ext cx="50292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669900"/>
                </a:solidFill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81750"/>
            <a:ext cx="533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669900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6699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6699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52600" y="381000"/>
            <a:ext cx="6934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FA2F193-BD93-4E2F-836F-999DFB28AB05}" type="datetime1">
              <a:rPr lang="en-IN"/>
              <a:pPr/>
              <a:t>07-02-2012</a:t>
            </a:fld>
            <a:endParaRPr lang="en-IN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r>
              <a:rPr lang="en-IN"/>
              <a:t>Template copyright www.brainybetty.com 2005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0824236-6C00-4A22-9C1C-24858C758EDF}" type="slidenum">
              <a:rPr lang="en-IN"/>
              <a:pPr/>
              <a:t>‹#›</a:t>
            </a:fld>
            <a:endParaRPr lang="en-IN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57200" y="381000"/>
            <a:ext cx="106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7416" name="Line 8"/>
          <p:cNvSpPr>
            <a:spLocks noChangeShapeType="1"/>
          </p:cNvSpPr>
          <p:nvPr/>
        </p:nvSpPr>
        <p:spPr bwMode="auto">
          <a:xfrm>
            <a:off x="457200" y="1371600"/>
            <a:ext cx="8229600" cy="0"/>
          </a:xfrm>
          <a:prstGeom prst="line">
            <a:avLst/>
          </a:prstGeom>
          <a:noFill/>
          <a:ln w="38100">
            <a:solidFill>
              <a:srgbClr val="6699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" name="Picture 51" descr="E:\Borders\BorderLandscape\BDRLC032.WMF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381000"/>
            <a:ext cx="7696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76400"/>
            <a:ext cx="76962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6600">
          <a:solidFill>
            <a:schemeClr val="tx1"/>
          </a:solidFill>
          <a:latin typeface="Freestyle Script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4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4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4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3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9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685800" y="1219199"/>
            <a:ext cx="7772400" cy="1828801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>
                <a:solidFill>
                  <a:srgbClr val="FF0000"/>
                </a:solidFill>
              </a:rPr>
              <a:t>Analyzing Randomized Control Trial: ITT vs. PP vs. AT</a:t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/>
              <a:t/>
            </a:r>
            <a:br>
              <a:rPr lang="en-US" sz="3600" b="1" dirty="0" smtClean="0"/>
            </a:br>
            <a:r>
              <a:rPr lang="en-US" sz="2800" b="1" dirty="0" smtClean="0"/>
              <a:t>Proceedings from Journal club…..</a:t>
            </a:r>
            <a:endParaRPr lang="en-US" sz="3600" b="1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3600" b="1" dirty="0" smtClean="0">
              <a:solidFill>
                <a:srgbClr val="7030A0"/>
              </a:solidFill>
            </a:endParaRPr>
          </a:p>
          <a:p>
            <a:endParaRPr lang="en-US" sz="3600" b="1" dirty="0" smtClean="0">
              <a:solidFill>
                <a:srgbClr val="7030A0"/>
              </a:solidFill>
            </a:endParaRPr>
          </a:p>
          <a:p>
            <a:r>
              <a:rPr lang="en-US" sz="3600" b="1" dirty="0" smtClean="0">
                <a:solidFill>
                  <a:srgbClr val="7030A0"/>
                </a:solidFill>
              </a:rPr>
              <a:t>Vikash </a:t>
            </a:r>
            <a:endParaRPr lang="en-US" sz="36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609600"/>
          </a:xfrm>
        </p:spPr>
        <p:txBody>
          <a:bodyPr/>
          <a:lstStyle/>
          <a:p>
            <a:pPr algn="l"/>
            <a:r>
              <a:rPr lang="en-US" sz="3200" dirty="0" smtClean="0"/>
              <a:t>References: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6800"/>
            <a:ext cx="7696200" cy="5410200"/>
          </a:xfrm>
        </p:spPr>
        <p:txBody>
          <a:bodyPr/>
          <a:lstStyle/>
          <a:p>
            <a:r>
              <a:rPr lang="en-US" sz="2000" dirty="0" smtClean="0"/>
              <a:t>Redmond C, Armitage P editors. Biostatics in Clinical Trials. 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ed. Sussex. John Wiley &amp; Sons ltd. 2001. p243- 6.</a:t>
            </a:r>
          </a:p>
          <a:p>
            <a:endParaRPr lang="en-US" sz="2000" dirty="0" smtClean="0"/>
          </a:p>
          <a:p>
            <a:r>
              <a:rPr lang="en-US" sz="2000" dirty="0" smtClean="0"/>
              <a:t>Haynes RB, </a:t>
            </a:r>
            <a:r>
              <a:rPr lang="en-US" sz="2000" dirty="0" err="1" smtClean="0"/>
              <a:t>Sacket</a:t>
            </a:r>
            <a:r>
              <a:rPr lang="en-US" sz="2000" dirty="0" smtClean="0"/>
              <a:t> DL, </a:t>
            </a:r>
            <a:r>
              <a:rPr lang="en-US" sz="2000" dirty="0" err="1" smtClean="0"/>
              <a:t>Guyat</a:t>
            </a:r>
            <a:r>
              <a:rPr lang="en-US" sz="2000" dirty="0" smtClean="0"/>
              <a:t> GH, </a:t>
            </a:r>
            <a:r>
              <a:rPr lang="en-US" sz="2000" dirty="0" err="1" smtClean="0"/>
              <a:t>Tugwell</a:t>
            </a:r>
            <a:r>
              <a:rPr lang="en-US" sz="2000" dirty="0" smtClean="0"/>
              <a:t> P. Clinical Epidemiology.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ed. Baltimore. Lippincott Williams &amp; Wilkins.2006. p 95 &amp; 116.</a:t>
            </a:r>
          </a:p>
          <a:p>
            <a:endParaRPr lang="en-US" sz="2000" dirty="0" smtClean="0"/>
          </a:p>
          <a:p>
            <a:r>
              <a:rPr lang="en-US" sz="2000" dirty="0" smtClean="0"/>
              <a:t>Fletcher RW, Fletcher SW. Clinical Epidemiology: the essential. 4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ed. Baltimore</a:t>
            </a:r>
            <a:r>
              <a:rPr lang="en-US" sz="2000" dirty="0" smtClean="0"/>
              <a:t>. Lippincott Williams &amp; </a:t>
            </a:r>
            <a:r>
              <a:rPr lang="en-US" sz="2000" dirty="0" smtClean="0"/>
              <a:t>Wilkins. 2005. p 136-9.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81000"/>
            <a:ext cx="7696200" cy="762000"/>
          </a:xfrm>
        </p:spPr>
        <p:txBody>
          <a:bodyPr/>
          <a:lstStyle/>
          <a:p>
            <a:pPr algn="l"/>
            <a:r>
              <a:rPr lang="en-US" sz="3600" b="1" dirty="0" smtClean="0"/>
              <a:t>Basic Analysis of RCT: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95400"/>
            <a:ext cx="7696200" cy="5181600"/>
          </a:xfrm>
        </p:spPr>
        <p:txBody>
          <a:bodyPr/>
          <a:lstStyle/>
          <a:p>
            <a:r>
              <a:rPr lang="en-US" sz="2000" b="1" dirty="0" smtClean="0"/>
              <a:t>  To calculate:</a:t>
            </a:r>
          </a:p>
          <a:p>
            <a:pPr lvl="1"/>
            <a:r>
              <a:rPr lang="en-US" sz="2000" b="1" dirty="0" smtClean="0"/>
              <a:t>Relative Risk  (RR)</a:t>
            </a:r>
          </a:p>
          <a:p>
            <a:pPr lvl="1"/>
            <a:r>
              <a:rPr lang="en-US" sz="2000" b="1" dirty="0" smtClean="0"/>
              <a:t>Relative Risk Ratio (RRR)</a:t>
            </a:r>
          </a:p>
          <a:p>
            <a:pPr lvl="1"/>
            <a:r>
              <a:rPr lang="en-US" sz="2000" b="1" dirty="0" smtClean="0"/>
              <a:t>Attributable Risk   (AR)</a:t>
            </a:r>
          </a:p>
          <a:p>
            <a:pPr lvl="1"/>
            <a:r>
              <a:rPr lang="en-US" sz="2000" b="1" dirty="0" smtClean="0"/>
              <a:t>Absolute Risk Reduction  (ARR)</a:t>
            </a:r>
          </a:p>
          <a:p>
            <a:pPr lvl="1"/>
            <a:r>
              <a:rPr lang="en-US" sz="2000" b="1" dirty="0" smtClean="0"/>
              <a:t>Number Needed to treat   (NNT)</a:t>
            </a:r>
          </a:p>
          <a:p>
            <a:endParaRPr lang="en-US" sz="2000" b="1" dirty="0" smtClean="0"/>
          </a:p>
          <a:p>
            <a:r>
              <a:rPr lang="en-US" sz="2000" b="1" dirty="0" smtClean="0"/>
              <a:t>For Time dependant analysis </a:t>
            </a:r>
          </a:p>
          <a:p>
            <a:pPr lvl="1"/>
            <a:r>
              <a:rPr lang="en-US" sz="2000" b="1" dirty="0" smtClean="0"/>
              <a:t>Survival Analysis by </a:t>
            </a:r>
            <a:r>
              <a:rPr lang="en-US" sz="2000" b="1" dirty="0" smtClean="0"/>
              <a:t>Kaplan- </a:t>
            </a:r>
            <a:r>
              <a:rPr lang="en-US" sz="2000" b="1" dirty="0" smtClean="0"/>
              <a:t>Mier or by Cox Proportional Model.</a:t>
            </a:r>
          </a:p>
          <a:p>
            <a:r>
              <a:rPr lang="en-US" sz="2000" b="1" dirty="0" smtClean="0"/>
              <a:t> Then, Apply test of Significance.</a:t>
            </a:r>
          </a:p>
          <a:p>
            <a:pPr lvl="1"/>
            <a:endParaRPr lang="en-US" sz="2000" b="1" dirty="0" smtClean="0"/>
          </a:p>
          <a:p>
            <a:pPr lvl="1">
              <a:buNone/>
            </a:pP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696200" cy="5943600"/>
          </a:xfrm>
        </p:spPr>
        <p:txBody>
          <a:bodyPr/>
          <a:lstStyle/>
          <a:p>
            <a:r>
              <a:rPr lang="en-US" sz="2000" b="1" dirty="0" smtClean="0"/>
              <a:t>For Dichotomous Outcome:</a:t>
            </a:r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r>
              <a:rPr lang="en-US" sz="2000" b="1" dirty="0" smtClean="0"/>
              <a:t>  RR = ID (Exposed)/ ID (Unexposed)</a:t>
            </a:r>
          </a:p>
          <a:p>
            <a:pPr>
              <a:buNone/>
            </a:pPr>
            <a:r>
              <a:rPr lang="en-US" sz="2000" b="1" dirty="0" smtClean="0"/>
              <a:t>            = a/a +b / c /c +D</a:t>
            </a:r>
          </a:p>
          <a:p>
            <a:r>
              <a:rPr lang="en-US" sz="2000" b="1" dirty="0" smtClean="0"/>
              <a:t> RRR = 1 – RR</a:t>
            </a:r>
          </a:p>
          <a:p>
            <a:r>
              <a:rPr lang="en-US" sz="2000" b="1" dirty="0" smtClean="0"/>
              <a:t>ARR = ID </a:t>
            </a:r>
            <a:r>
              <a:rPr lang="en-US" sz="2000" b="1" dirty="0" smtClean="0"/>
              <a:t>(Unexposed</a:t>
            </a:r>
            <a:r>
              <a:rPr lang="en-US" sz="2000" b="1" dirty="0" smtClean="0"/>
              <a:t>) - ID </a:t>
            </a:r>
            <a:r>
              <a:rPr lang="en-US" sz="2000" b="1" dirty="0" smtClean="0"/>
              <a:t>(</a:t>
            </a:r>
            <a:r>
              <a:rPr lang="en-US" sz="2000" b="1" dirty="0" smtClean="0"/>
              <a:t>E</a:t>
            </a:r>
            <a:r>
              <a:rPr lang="en-US" sz="2000" b="1" dirty="0" smtClean="0"/>
              <a:t>xposed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142999"/>
          <a:ext cx="6096000" cy="2514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8382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</a:t>
                      </a:r>
                      <a:r>
                        <a:rPr lang="en-US" baseline="0" dirty="0" smtClean="0"/>
                        <a:t> Present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Disease Absent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 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dirty="0" smtClean="0"/>
                        <a:t>Experimental</a:t>
                      </a:r>
                      <a:r>
                        <a:rPr lang="en-US" baseline="0" dirty="0" smtClean="0"/>
                        <a:t>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 + b</a:t>
                      </a:r>
                      <a:endParaRPr lang="en-US" dirty="0"/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r>
                        <a:rPr lang="en-US" dirty="0" smtClean="0"/>
                        <a:t>Control Group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 + 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533400"/>
            <a:ext cx="7696200" cy="5943600"/>
          </a:xfrm>
        </p:spPr>
        <p:txBody>
          <a:bodyPr/>
          <a:lstStyle/>
          <a:p>
            <a:r>
              <a:rPr lang="en-US" sz="2000" b="1" dirty="0" smtClean="0"/>
              <a:t>Attributable Risk </a:t>
            </a:r>
          </a:p>
          <a:p>
            <a:pPr>
              <a:buNone/>
            </a:pPr>
            <a:r>
              <a:rPr lang="en-US" sz="2000" b="1" dirty="0" smtClean="0"/>
              <a:t>        =  (OR – 1) PE / 1+ [ (OR-1) PE] x 100</a:t>
            </a:r>
          </a:p>
          <a:p>
            <a:r>
              <a:rPr lang="en-US" sz="2000" b="1" dirty="0" smtClean="0"/>
              <a:t>Where OR = Odds Ratio = ad / </a:t>
            </a:r>
            <a:r>
              <a:rPr lang="en-US" sz="2000" b="1" dirty="0" err="1" smtClean="0"/>
              <a:t>bc</a:t>
            </a: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Number Needed to treat (NNT) = 1/ARR</a:t>
            </a:r>
          </a:p>
          <a:p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pPr>
              <a:buNone/>
            </a:pPr>
            <a:endParaRPr lang="en-US" sz="2000" b="1" dirty="0" smtClean="0"/>
          </a:p>
          <a:p>
            <a:endParaRPr lang="en-US" sz="2000" b="1" dirty="0" smtClean="0"/>
          </a:p>
          <a:p>
            <a:r>
              <a:rPr lang="en-US" sz="2000" b="1" dirty="0" smtClean="0"/>
              <a:t> RR = 0. 4 /0.5 = 0.8</a:t>
            </a:r>
          </a:p>
          <a:p>
            <a:r>
              <a:rPr lang="en-US" sz="2000" b="1" dirty="0" smtClean="0"/>
              <a:t>RRR = 0.2</a:t>
            </a:r>
          </a:p>
          <a:p>
            <a:r>
              <a:rPr lang="en-US" sz="2000" b="1" dirty="0" smtClean="0"/>
              <a:t>ARR = 0.2 – 0.25 =  - 0.05</a:t>
            </a:r>
          </a:p>
          <a:p>
            <a:r>
              <a:rPr lang="en-US" sz="2000" b="1" dirty="0" smtClean="0"/>
              <a:t>NNT = 1/ARR = 20 </a:t>
            </a:r>
            <a:endParaRPr lang="en-US" sz="2000" b="1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295400" y="2590800"/>
          <a:ext cx="6096000" cy="2305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4762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TB</a:t>
                      </a:r>
                      <a:r>
                        <a:rPr lang="en-US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No</a:t>
                      </a:r>
                      <a:r>
                        <a:rPr lang="en-US" baseline="0" dirty="0" smtClean="0"/>
                        <a:t> TB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Cont. Isoniazid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  <a:tr h="4762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Isoniazid 6 month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696200" cy="762000"/>
          </a:xfrm>
        </p:spPr>
        <p:txBody>
          <a:bodyPr/>
          <a:lstStyle/>
          <a:p>
            <a:pPr algn="l"/>
            <a:r>
              <a:rPr lang="en-US" sz="2800" b="1" dirty="0" smtClean="0"/>
              <a:t> Intention to treat Analysis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143000"/>
            <a:ext cx="7696200" cy="5257800"/>
          </a:xfrm>
        </p:spPr>
        <p:txBody>
          <a:bodyPr/>
          <a:lstStyle/>
          <a:p>
            <a:r>
              <a:rPr lang="en-US" sz="2000" dirty="0" smtClean="0"/>
              <a:t>Also called As randomized or Method Effectiveness analysis.</a:t>
            </a:r>
          </a:p>
          <a:p>
            <a:r>
              <a:rPr lang="en-US" sz="2000" dirty="0" smtClean="0"/>
              <a:t>Compare outcome according to the randomized group  (Gold Standard).</a:t>
            </a:r>
          </a:p>
          <a:p>
            <a:r>
              <a:rPr lang="en-US" sz="2000" dirty="0" smtClean="0"/>
              <a:t>Adherence to intervention not necessary</a:t>
            </a:r>
            <a:r>
              <a:rPr lang="en-US" sz="2000" dirty="0" smtClean="0"/>
              <a:t>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b="1" dirty="0" smtClean="0"/>
              <a:t>Advantages:</a:t>
            </a:r>
          </a:p>
          <a:p>
            <a:r>
              <a:rPr lang="en-US" sz="2000" dirty="0" smtClean="0"/>
              <a:t>Randomization is maintained:</a:t>
            </a:r>
          </a:p>
          <a:p>
            <a:pPr lvl="1"/>
            <a:r>
              <a:rPr lang="en-US" sz="1800" dirty="0" smtClean="0"/>
              <a:t>Treatment assignment is based on chance alone.</a:t>
            </a:r>
          </a:p>
          <a:p>
            <a:pPr lvl="1"/>
            <a:r>
              <a:rPr lang="en-US" sz="1800" dirty="0" smtClean="0"/>
              <a:t>Randomization provides Theoretical foundation for Statistical test of significance. </a:t>
            </a:r>
          </a:p>
          <a:p>
            <a:pPr>
              <a:buNone/>
            </a:pPr>
            <a:r>
              <a:rPr lang="en-US" sz="2000" b="1" dirty="0" smtClean="0"/>
              <a:t>Disadvantages:</a:t>
            </a:r>
          </a:p>
          <a:p>
            <a:pPr lvl="1"/>
            <a:r>
              <a:rPr lang="en-US" sz="1800" dirty="0" smtClean="0"/>
              <a:t>Doesn’t take into account Protocol violation.</a:t>
            </a:r>
          </a:p>
          <a:p>
            <a:pPr lvl="1">
              <a:buNone/>
            </a:pP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7696200" cy="6019800"/>
          </a:xfrm>
        </p:spPr>
        <p:txBody>
          <a:bodyPr/>
          <a:lstStyle/>
          <a:p>
            <a:r>
              <a:rPr lang="en-US" sz="2000" dirty="0" smtClean="0"/>
              <a:t>Group may not be comparable at the end.</a:t>
            </a:r>
          </a:p>
          <a:p>
            <a:pPr lvl="1"/>
            <a:r>
              <a:rPr lang="en-US" sz="1800" dirty="0" smtClean="0"/>
              <a:t>Not adhering to treatment or vice versa.</a:t>
            </a:r>
          </a:p>
          <a:p>
            <a:pPr lvl="1"/>
            <a:r>
              <a:rPr lang="en-US" sz="1800" dirty="0" smtClean="0"/>
              <a:t>Eligibility for the trial was incorrect.</a:t>
            </a:r>
          </a:p>
          <a:p>
            <a:pPr lvl="1"/>
            <a:r>
              <a:rPr lang="en-US" sz="1800" dirty="0" smtClean="0"/>
              <a:t>Loss to follow up.</a:t>
            </a:r>
            <a:endParaRPr lang="en-US" sz="2000" dirty="0" smtClean="0"/>
          </a:p>
          <a:p>
            <a:r>
              <a:rPr lang="en-US" sz="2000" dirty="0" smtClean="0"/>
              <a:t>Estimates of non – complied in the efficacy dilutes difference between groups.</a:t>
            </a:r>
          </a:p>
          <a:p>
            <a:r>
              <a:rPr lang="en-US" sz="2000" dirty="0" smtClean="0"/>
              <a:t>Analysis may underestimate adverse effect.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   </a:t>
            </a:r>
            <a:r>
              <a:rPr lang="en-US" sz="2000" b="1" dirty="0" smtClean="0"/>
              <a:t>Why gold standard ?</a:t>
            </a:r>
          </a:p>
          <a:p>
            <a:pPr>
              <a:buNone/>
            </a:pPr>
            <a:endParaRPr lang="en-US" sz="2000" b="1" dirty="0" smtClean="0"/>
          </a:p>
          <a:p>
            <a:r>
              <a:rPr lang="en-US" sz="2000" dirty="0" smtClean="0"/>
              <a:t>Randomization is maintained</a:t>
            </a:r>
          </a:p>
          <a:p>
            <a:r>
              <a:rPr lang="en-US" sz="2000" dirty="0" smtClean="0"/>
              <a:t>Difficulty in defining compliance.</a:t>
            </a:r>
          </a:p>
          <a:p>
            <a:r>
              <a:rPr lang="en-US" sz="2000" dirty="0" smtClean="0"/>
              <a:t>Effect in complied group may be due to factor of compliance.</a:t>
            </a:r>
          </a:p>
          <a:p>
            <a:endParaRPr lang="en-US" sz="2000" dirty="0" smtClean="0"/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4800"/>
            <a:ext cx="6477000" cy="457200"/>
          </a:xfrm>
        </p:spPr>
        <p:txBody>
          <a:bodyPr/>
          <a:lstStyle/>
          <a:p>
            <a:pPr algn="l"/>
            <a:r>
              <a:rPr lang="en-US" sz="2400" b="1" dirty="0" smtClean="0"/>
              <a:t>Per Protocol Analysis: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696200" cy="5257800"/>
          </a:xfrm>
        </p:spPr>
        <p:txBody>
          <a:bodyPr/>
          <a:lstStyle/>
          <a:p>
            <a:r>
              <a:rPr lang="en-US" sz="2000" dirty="0" smtClean="0"/>
              <a:t>Analyze only those who fully complied to protocol.</a:t>
            </a:r>
          </a:p>
          <a:p>
            <a:r>
              <a:rPr lang="en-US" sz="2000" dirty="0" smtClean="0"/>
              <a:t>Doesn’t included cross- over in final analysis.</a:t>
            </a:r>
          </a:p>
          <a:p>
            <a:r>
              <a:rPr lang="en-US" sz="2000" dirty="0" smtClean="0"/>
              <a:t>Provides fair idea of efficacy for treatment.</a:t>
            </a:r>
          </a:p>
          <a:p>
            <a:r>
              <a:rPr lang="en-US" sz="2000" dirty="0" smtClean="0"/>
              <a:t>May be Biased (randomization compromised)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400" b="1" dirty="0" smtClean="0"/>
              <a:t>As treated Analysis</a:t>
            </a:r>
            <a:r>
              <a:rPr lang="en-US" sz="2400" b="1" dirty="0" smtClean="0"/>
              <a:t>:</a:t>
            </a:r>
          </a:p>
          <a:p>
            <a:pPr>
              <a:buNone/>
            </a:pPr>
            <a:endParaRPr lang="en-US" sz="2400" b="1" dirty="0" smtClean="0"/>
          </a:p>
          <a:p>
            <a:r>
              <a:rPr lang="en-US" sz="2000" dirty="0" smtClean="0"/>
              <a:t>Subject analyzed according to treatment taken or not</a:t>
            </a:r>
            <a:r>
              <a:rPr lang="en-US" sz="2000" dirty="0" smtClean="0"/>
              <a:t>.</a:t>
            </a:r>
          </a:p>
          <a:p>
            <a:pPr>
              <a:buNone/>
            </a:pPr>
            <a:r>
              <a:rPr lang="en-US" sz="2000" dirty="0" smtClean="0"/>
              <a:t>    (no </a:t>
            </a:r>
            <a:r>
              <a:rPr lang="en-US" sz="2000" dirty="0" smtClean="0"/>
              <a:t>relation with randomization).</a:t>
            </a:r>
          </a:p>
          <a:p>
            <a:r>
              <a:rPr lang="en-US" sz="2000" dirty="0" smtClean="0"/>
              <a:t>Non compliant from treatment and vice versa analyzed accordingly.</a:t>
            </a:r>
          </a:p>
          <a:p>
            <a:r>
              <a:rPr lang="en-US" sz="2000" dirty="0" smtClean="0"/>
              <a:t>AT is shown if ITT shows no effect ( why trial done).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>
            <p:ph idx="1"/>
          </p:nvPr>
        </p:nvGraphicFramePr>
        <p:xfrm>
          <a:off x="1219200" y="685801"/>
          <a:ext cx="7018250" cy="5559614"/>
        </p:xfrm>
        <a:graphic>
          <a:graphicData uri="http://schemas.openxmlformats.org/presentationml/2006/ole">
            <p:oleObj spid="_x0000_s1026" name="Visio" r:id="rId3" imgW="4377521" imgH="3466863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457200"/>
            <a:ext cx="7696200" cy="6019800"/>
          </a:xfrm>
        </p:spPr>
        <p:txBody>
          <a:bodyPr/>
          <a:lstStyle/>
          <a:p>
            <a:r>
              <a:rPr lang="en-US" sz="2000" dirty="0" smtClean="0"/>
              <a:t>Hypothetical Example: </a:t>
            </a:r>
          </a:p>
          <a:p>
            <a:pPr>
              <a:buNone/>
            </a:pPr>
            <a:r>
              <a:rPr lang="en-US" sz="2000" dirty="0" smtClean="0"/>
              <a:t> </a:t>
            </a:r>
            <a:r>
              <a:rPr lang="en-US" sz="2000" dirty="0" smtClean="0"/>
              <a:t>   </a:t>
            </a:r>
            <a:r>
              <a:rPr lang="en-US" sz="2000" dirty="0" smtClean="0"/>
              <a:t>RCT to see the effect of  Aspirin in incidenc</a:t>
            </a:r>
            <a:r>
              <a:rPr lang="en-US" sz="2000" dirty="0" smtClean="0"/>
              <a:t>e of Myocardial Re-infarction in patient with h/o MI.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endParaRPr lang="en-US" sz="2000" dirty="0" smtClean="0"/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ARR </a:t>
            </a:r>
            <a:r>
              <a:rPr lang="en-US" sz="2000" dirty="0" smtClean="0"/>
              <a:t>by ITT = 20.833% - 16.66% = 4.17%</a:t>
            </a:r>
          </a:p>
          <a:p>
            <a:r>
              <a:rPr lang="en-US" sz="2000" dirty="0" smtClean="0"/>
              <a:t>ARR by PP =  23% - 16.66% = 6.34%</a:t>
            </a:r>
          </a:p>
          <a:p>
            <a:r>
              <a:rPr lang="en-US" sz="2000" dirty="0" smtClean="0"/>
              <a:t>ARR by AT = 21.25% - 16.25% = 5%</a:t>
            </a:r>
          </a:p>
          <a:p>
            <a:pPr>
              <a:buNone/>
            </a:pP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1828800"/>
          <a:ext cx="6553200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8300"/>
                <a:gridCol w="1802130"/>
                <a:gridCol w="1802130"/>
                <a:gridCol w="1310640"/>
              </a:tblGrid>
              <a:tr h="56515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Re-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infarct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</a:t>
                      </a:r>
                      <a:r>
                        <a:rPr lang="en-US" baseline="0" dirty="0" smtClean="0"/>
                        <a:t> Re-infarct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r>
                        <a:rPr lang="en-US" baseline="0" dirty="0" smtClean="0"/>
                        <a:t> (adhered to t/t)</a:t>
                      </a:r>
                      <a:endParaRPr lang="en-US" dirty="0"/>
                    </a:p>
                  </a:txBody>
                  <a:tcPr/>
                </a:tc>
              </a:tr>
              <a:tr h="395605">
                <a:tc>
                  <a:txBody>
                    <a:bodyPr/>
                    <a:lstStyle/>
                    <a:p>
                      <a:r>
                        <a:rPr lang="en-US" dirty="0" smtClean="0"/>
                        <a:t>Aspirin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40 (5)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 (210)</a:t>
                      </a:r>
                      <a:endParaRPr lang="en-US" dirty="0"/>
                    </a:p>
                  </a:txBody>
                  <a:tcPr/>
                </a:tc>
              </a:tr>
              <a:tr h="3956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Placebo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50  (4)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190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240 (200)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eme3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Theme3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2_Theme35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2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Notebook">
  <a:themeElements>
    <a:clrScheme name="Office Theme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16</TotalTime>
  <Words>613</Words>
  <Application>Microsoft Office PowerPoint</Application>
  <PresentationFormat>On-screen Show (4:3)</PresentationFormat>
  <Paragraphs>134</Paragraphs>
  <Slides>10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8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9" baseType="lpstr">
      <vt:lpstr>Theme1</vt:lpstr>
      <vt:lpstr>Theme35</vt:lpstr>
      <vt:lpstr>Custom Design</vt:lpstr>
      <vt:lpstr>1_Theme35</vt:lpstr>
      <vt:lpstr>1_Custom Design</vt:lpstr>
      <vt:lpstr>2_Theme35</vt:lpstr>
      <vt:lpstr>2_Custom Design</vt:lpstr>
      <vt:lpstr>Notebook</vt:lpstr>
      <vt:lpstr>Visio</vt:lpstr>
      <vt:lpstr>Analyzing Randomized Control Trial: ITT vs. PP vs. AT  Proceedings from Journal club…..</vt:lpstr>
      <vt:lpstr>Basic Analysis of RCT:</vt:lpstr>
      <vt:lpstr>Slide 3</vt:lpstr>
      <vt:lpstr>Slide 4</vt:lpstr>
      <vt:lpstr> Intention to treat Analysis</vt:lpstr>
      <vt:lpstr>Slide 6</vt:lpstr>
      <vt:lpstr>Per Protocol Analysis:</vt:lpstr>
      <vt:lpstr>Slide 8</vt:lpstr>
      <vt:lpstr>Slide 9</vt:lpstr>
      <vt:lpstr>References: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Analyzing Randomized Control Trial: ITT vs. PP vs. AT  Proceedings from Journal club…..</dc:title>
  <dc:creator>Vikash</dc:creator>
  <cp:lastModifiedBy>VIKAS</cp:lastModifiedBy>
  <cp:revision>2</cp:revision>
  <dcterms:created xsi:type="dcterms:W3CDTF">2006-08-16T00:00:00Z</dcterms:created>
  <dcterms:modified xsi:type="dcterms:W3CDTF">2012-02-07T04:00:21Z</dcterms:modified>
</cp:coreProperties>
</file>